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3" r:id="rId11"/>
    <p:sldId id="265" r:id="rId12"/>
    <p:sldId id="266" r:id="rId13"/>
    <p:sldId id="267" r:id="rId14"/>
    <p:sldId id="268" r:id="rId15"/>
    <p:sldId id="271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55D"/>
    <a:srgbClr val="F8B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94"/>
  </p:normalViewPr>
  <p:slideViewPr>
    <p:cSldViewPr snapToGrid="0">
      <p:cViewPr varScale="1">
        <p:scale>
          <a:sx n="40" d="100"/>
          <a:sy n="40" d="100"/>
        </p:scale>
        <p:origin x="64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聲明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詳細資訊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詳細資訊</a:t>
            </a:r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出處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「著名的引言」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搭配炒飯、水煮蛋和筷子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一碗鮭魚餅、沙拉和鷹嘴豆泥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一碗搭配洋香菜奶油、烤榛子和刨絲帕瑪森起司的特寬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搭配炒飯、水煮蛋和筷子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酪梨與萊姆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鮭魚餅、沙拉和鷹嘴豆泥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幻燈片標題</a:t>
            </a:r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44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61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一碗搭配洋香菜奶油、烤榛子和刨絲帕瑪森起司的特寬麵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章節標題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80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議程標題</a:t>
            </a:r>
          </a:p>
        </p:txBody>
      </p:sp>
      <p:sp>
        <p:nvSpPr>
          <p:cNvPr id="89" name="議程副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議程副標題</a:t>
            </a:r>
          </a:p>
        </p:txBody>
      </p:sp>
      <p:sp>
        <p:nvSpPr>
          <p:cNvPr id="90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議程主題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aron1aaron2/Crop-Image-Classification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ＡＩ作物影像辨識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ＡＩ作物影像辨識</a:t>
            </a:r>
          </a:p>
        </p:txBody>
      </p:sp>
      <p:sp>
        <p:nvSpPr>
          <p:cNvPr id="152" name="何彥南110753202、李尚霖111753165、林政委111753138"/>
          <p:cNvSpPr txBox="1">
            <a:spLocks noGrp="1"/>
          </p:cNvSpPr>
          <p:nvPr>
            <p:ph type="subTitle" sz="quarter" idx="1"/>
          </p:nvPr>
        </p:nvSpPr>
        <p:spPr>
          <a:xfrm>
            <a:off x="1201342" y="7223190"/>
            <a:ext cx="21981315" cy="2218467"/>
          </a:xfrm>
          <a:prstGeom prst="rect">
            <a:avLst/>
          </a:prstGeom>
        </p:spPr>
        <p:txBody>
          <a:bodyPr/>
          <a:lstStyle/>
          <a:p>
            <a:r>
              <a:t>何彥南110753202、李尚霖111753165、林政委111753138</a:t>
            </a:r>
          </a:p>
        </p:txBody>
      </p:sp>
      <p:sp>
        <p:nvSpPr>
          <p:cNvPr id="153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AtNet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rPr dirty="0" err="1"/>
              <a:t>CoAtNet</a:t>
            </a:r>
            <a:r>
              <a:rPr dirty="0"/>
              <a:t> Model</a:t>
            </a:r>
          </a:p>
        </p:txBody>
      </p:sp>
      <p:sp>
        <p:nvSpPr>
          <p:cNvPr id="193" name="CNN &amp; Transformer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rPr dirty="0"/>
              <a:t>CNN &amp; Transformer</a:t>
            </a:r>
          </a:p>
        </p:txBody>
      </p:sp>
      <p:sp>
        <p:nvSpPr>
          <p:cNvPr id="194" name="文字"/>
          <p:cNvSpPr txBox="1"/>
          <p:nvPr/>
        </p:nvSpPr>
        <p:spPr>
          <a:xfrm>
            <a:off x="1478043" y="4615391"/>
            <a:ext cx="127001" cy="1045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spcBef>
                <a:spcPts val="1300"/>
              </a:spcBef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D80266-B172-4BCF-B9A9-0CB22CCED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2" y="4798744"/>
            <a:ext cx="22489655" cy="539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Method</a:t>
            </a:r>
            <a:endParaRPr sz="900" spc="-18"/>
          </a:p>
        </p:txBody>
      </p:sp>
      <p:sp>
        <p:nvSpPr>
          <p:cNvPr id="211" name="地理資訊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1389853">
              <a:lnSpc>
                <a:spcPct val="80000"/>
              </a:lnSpc>
              <a:defRPr sz="4845" b="1" u="sng" spc="-96">
                <a:solidFill>
                  <a:srgbClr val="000000"/>
                </a:solidFill>
              </a:defRPr>
            </a:lvl1pPr>
          </a:lstStyle>
          <a:p>
            <a:r>
              <a:t>地理資訊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鄉鎮作物對應表："/>
              <p:cNvSpPr txBox="1"/>
              <p:nvPr/>
            </p:nvSpPr>
            <p:spPr>
              <a:xfrm>
                <a:off x="1206500" y="4927936"/>
                <a:ext cx="21971000" cy="12700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norm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pPr>
                <a:r>
                  <a:t>鄉鎮作物對應表：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𝑇𝑜𝑤</m:t>
                    </m:r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𝑐𝑟𝑜</m:t>
                    </m:r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𝑐𝑟𝑜</m:t>
                    </m:r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,...]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212" name="鄉鎮作物對應表：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0" y="4927936"/>
                <a:ext cx="21971000" cy="1270001"/>
              </a:xfrm>
              <a:prstGeom prst="rect">
                <a:avLst/>
              </a:prstGeom>
              <a:blipFill>
                <a:blip r:embed="rId2"/>
                <a:stretch>
                  <a:fillRect l="-1503" t="-58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圓角矩形"/>
          <p:cNvSpPr/>
          <p:nvPr/>
        </p:nvSpPr>
        <p:spPr>
          <a:xfrm>
            <a:off x="7940818" y="6525995"/>
            <a:ext cx="5951645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Photo’s Location"/>
              <p:cNvSpPr txBox="1"/>
              <p:nvPr/>
            </p:nvSpPr>
            <p:spPr>
              <a:xfrm>
                <a:off x="4146037" y="9930192"/>
                <a:ext cx="5072671" cy="9594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pPr>
                <a:r>
                  <a:t>Photo’s Location </a:t>
                </a:r>
                <a14:m>
                  <m:oMath xmlns:m="http://schemas.openxmlformats.org/officeDocument/2006/math">
                    <m:r>
                      <a:rPr sz="7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214" name="Photo’s Loc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37" y="9930192"/>
                <a:ext cx="5072671" cy="959459"/>
              </a:xfrm>
              <a:prstGeom prst="rect">
                <a:avLst/>
              </a:prstGeom>
              <a:blipFill>
                <a:blip r:embed="rId3"/>
                <a:stretch>
                  <a:fillRect l="-7750" r="-6500" b="-3376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圓角矩形"/>
          <p:cNvSpPr/>
          <p:nvPr/>
        </p:nvSpPr>
        <p:spPr>
          <a:xfrm>
            <a:off x="802535" y="6525995"/>
            <a:ext cx="5072667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"/>
              <p:cNvSpPr txBox="1"/>
              <p:nvPr/>
            </p:nvSpPr>
            <p:spPr>
              <a:xfrm>
                <a:off x="1119743" y="7135394"/>
                <a:ext cx="4633060" cy="10043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5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sz="5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6" name="文字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43" y="7135394"/>
                <a:ext cx="4633060" cy="1004334"/>
              </a:xfrm>
              <a:prstGeom prst="rect">
                <a:avLst/>
              </a:prstGeom>
              <a:blipFill>
                <a:blip r:embed="rId4"/>
                <a:stretch>
                  <a:fillRect l="-13115" r="-8470" b="-253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箭頭"/>
          <p:cNvSpPr/>
          <p:nvPr/>
        </p:nvSpPr>
        <p:spPr>
          <a:xfrm>
            <a:off x="6021361" y="7056411"/>
            <a:ext cx="132202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"/>
              <p:cNvSpPr txBox="1"/>
              <p:nvPr/>
            </p:nvSpPr>
            <p:spPr>
              <a:xfrm>
                <a:off x="8355094" y="7135394"/>
                <a:ext cx="5315277" cy="99701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𝑐𝑟𝑜</m:t>
                      </m:r>
                      <m:sSub>
                        <m:sSubPr>
                          <m:ctrlP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𝑐𝑟𝑜</m:t>
                      </m:r>
                      <m:sSub>
                        <m:sSubPr>
                          <m:ctrlP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8" name="文字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094" y="7135394"/>
                <a:ext cx="5315277" cy="997015"/>
              </a:xfrm>
              <a:prstGeom prst="rect">
                <a:avLst/>
              </a:prstGeom>
              <a:blipFill>
                <a:blip r:embed="rId5"/>
                <a:stretch>
                  <a:fillRect l="-11456" r="-7399" b="-253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線條"/>
          <p:cNvSpPr/>
          <p:nvPr/>
        </p:nvSpPr>
        <p:spPr>
          <a:xfrm flipV="1">
            <a:off x="6682372" y="8613209"/>
            <a:ext cx="1" cy="14331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0" name="圓角矩形"/>
          <p:cNvSpPr/>
          <p:nvPr/>
        </p:nvSpPr>
        <p:spPr>
          <a:xfrm>
            <a:off x="15911816" y="6525995"/>
            <a:ext cx="7649569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1" name="箭頭"/>
          <p:cNvSpPr/>
          <p:nvPr/>
        </p:nvSpPr>
        <p:spPr>
          <a:xfrm>
            <a:off x="14018272" y="7056411"/>
            <a:ext cx="132202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"/>
              <p:cNvSpPr txBox="1"/>
              <p:nvPr/>
            </p:nvSpPr>
            <p:spPr>
              <a:xfrm>
                <a:off x="16934870" y="7135394"/>
                <a:ext cx="5773344" cy="11120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𝑐𝑟𝑜</m:t>
                          </m:r>
                          <m:sSub>
                            <m:sSubPr>
                              <m:ctrlP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𝑐𝑟𝑜</m:t>
                          </m:r>
                          <m:sSub>
                            <m:sSubPr>
                              <m:ctrlP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5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,0,...,0]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2" name="文字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870" y="7135394"/>
                <a:ext cx="5773344" cy="1112035"/>
              </a:xfrm>
              <a:prstGeom prst="rect">
                <a:avLst/>
              </a:prstGeom>
              <a:blipFill>
                <a:blip r:embed="rId6"/>
                <a:stretch>
                  <a:fillRect l="-21053" r="-17325" b="-147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D228E34E-C275-4F87-9A25-3BFDA6D8AD77}"/>
              </a:ext>
            </a:extLst>
          </p:cNvPr>
          <p:cNvSpPr txBox="1"/>
          <p:nvPr/>
        </p:nvSpPr>
        <p:spPr>
          <a:xfrm>
            <a:off x="16088279" y="10117533"/>
            <a:ext cx="638671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經過實驗後結果只差 </a:t>
            </a:r>
            <a:r>
              <a:rPr lang="en-US" altLang="zh-TW" dirty="0">
                <a:solidFill>
                  <a:srgbClr val="FF0000"/>
                </a:solidFill>
              </a:rPr>
              <a:t>2%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x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Experiment</a:t>
            </a:r>
          </a:p>
        </p:txBody>
      </p:sp>
      <p:sp>
        <p:nvSpPr>
          <p:cNvPr id="225" name="Crop &amp; Resiz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t>Crop &amp; Resize</a:t>
            </a:r>
          </a:p>
        </p:txBody>
      </p:sp>
      <p:sp>
        <p:nvSpPr>
          <p:cNvPr id="226" name="文字"/>
          <p:cNvSpPr txBox="1"/>
          <p:nvPr/>
        </p:nvSpPr>
        <p:spPr>
          <a:xfrm>
            <a:off x="1478043" y="4615391"/>
            <a:ext cx="127001" cy="1045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spcBef>
                <a:spcPts val="1300"/>
              </a:spcBef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227" name="hjUR-ViQVwWzfL0WOFiKTkCyKnmhTHh4V5XDpQyCCFNn5ijTnhETOzIi3TuR1gVVJCTGCaFPAqQcmDuEjLrb10gIbsXuXPwIyB5ATEkyq7E0AlYxf0G3tqoIB0wKug613FEBIgmRxVWT1zcdBQkfcPap7SvpKTH0AO6nLLDci5dFFoBYbgSzyRQ_gmED8q8c.png" descr="hjUR-ViQVwWzfL0WOFiKTkCyKnmhTHh4V5XDpQyCCFNn5ijTnhETOzIi3TuR1gVVJCTGCaFPAqQcmDuEjLrb10gIbsXuXPwIyB5ATEkyq7E0AlYxf0G3tqoIB0wKug613FEBIgmRxVWT1zcdBQkfcPap7SvpKTH0AO6nLLDci5dFFoBYbgSzyRQ_gmED8q8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54" y="4601204"/>
            <a:ext cx="11765591" cy="554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截圖 2023-01-09 上午5.08.41.png" descr="截圖 2023-01-09 上午5.08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258" y="4240360"/>
            <a:ext cx="9313699" cy="626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xperi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Experiment</a:t>
            </a:r>
          </a:p>
        </p:txBody>
      </p:sp>
      <p:sp>
        <p:nvSpPr>
          <p:cNvPr id="231" name="Sky-Mask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t>Sky-Mask</a:t>
            </a:r>
          </a:p>
        </p:txBody>
      </p:sp>
      <p:sp>
        <p:nvSpPr>
          <p:cNvPr id="232" name="文字"/>
          <p:cNvSpPr txBox="1"/>
          <p:nvPr/>
        </p:nvSpPr>
        <p:spPr>
          <a:xfrm>
            <a:off x="1478043" y="4615391"/>
            <a:ext cx="127001" cy="1045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spcBef>
                <a:spcPts val="1300"/>
              </a:spcBef>
              <a:defRPr sz="16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233" name="nyXvNaTRpalN5Ad9VqoJgGSdvVSii7YEVBn1E-F0KQYurZAVhkVhW4CzhEcfOWn0stmi6mPxqXb9KCFehCInrMSMBd6rvTRueXG6oN78-0yY6cZtaj69MSHcrN6pd5Kk-tIM0-1E4Z1wUIJ1aSWh1ae2sEgxCAjfh9H44a0JKkUp6x3zQjhvFIfnUF5rFJnu.png" descr="nyXvNaTRpalN5Ad9VqoJgGSdvVSii7YEVBn1E-F0KQYurZAVhkVhW4CzhEcfOWn0stmi6mPxqXb9KCFehCInrMSMBd6rvTRueXG6oN78-0yY6cZtaj69MSHcrN6pd5Kk-tIM0-1E4Z1wUIJ1aSWh1ae2sEgxCAjfh9H44a0JKkUp6x3zQjhvFIfnUF5rFJn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4104087"/>
            <a:ext cx="12233668" cy="760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截圖 2023-01-09 上午5.09.55.png" descr="截圖 2023-01-09 上午5.09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921" y="4855901"/>
            <a:ext cx="8606036" cy="4004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IC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AICUP</a:t>
            </a:r>
          </a:p>
        </p:txBody>
      </p:sp>
      <p:sp>
        <p:nvSpPr>
          <p:cNvPr id="237" name="Result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t>Result</a:t>
            </a:r>
          </a:p>
        </p:txBody>
      </p:sp>
      <p:pic>
        <p:nvPicPr>
          <p:cNvPr id="239" name="截圖 2023-01-09 上午5.11.51.png" descr="截圖 2023-01-09 上午5.11.51.png"/>
          <p:cNvPicPr>
            <a:picLocks noChangeAspect="1"/>
          </p:cNvPicPr>
          <p:nvPr/>
        </p:nvPicPr>
        <p:blipFill rotWithShape="1">
          <a:blip r:embed="rId2"/>
          <a:srcRect t="8733"/>
          <a:stretch/>
        </p:blipFill>
        <p:spPr>
          <a:xfrm>
            <a:off x="1685769" y="3876066"/>
            <a:ext cx="21012462" cy="4637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線條 線條" descr="線條 線條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88" y="6405742"/>
            <a:ext cx="20848824" cy="76201"/>
          </a:xfrm>
          <a:prstGeom prst="rect">
            <a:avLst/>
          </a:prstGeom>
        </p:spPr>
      </p:pic>
      <p:sp>
        <p:nvSpPr>
          <p:cNvPr id="7" name="使用 torchvision.transforms.Normalize 對圖片進行 z-score normalization">
            <a:extLst>
              <a:ext uri="{FF2B5EF4-FFF2-40B4-BE49-F238E27FC236}">
                <a16:creationId xmlns:a16="http://schemas.microsoft.com/office/drawing/2014/main" id="{E0D3574D-B615-44BF-ABB4-34C9C4C13167}"/>
              </a:ext>
            </a:extLst>
          </p:cNvPr>
          <p:cNvSpPr txBox="1"/>
          <p:nvPr/>
        </p:nvSpPr>
        <p:spPr>
          <a:xfrm>
            <a:off x="3473116" y="9145696"/>
            <a:ext cx="17437767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pPr>
              <a:spcAft>
                <a:spcPts val="1200"/>
              </a:spcAft>
            </a:pPr>
            <a:r>
              <a:rPr lang="zh-TW" altLang="en-US" sz="4000" dirty="0"/>
              <a:t>過程中我們學習到</a:t>
            </a:r>
            <a:r>
              <a:rPr lang="en-US" altLang="zh-TW" sz="4000" dirty="0"/>
              <a:t>: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zh-TW" altLang="en-US" sz="4000" b="0" dirty="0"/>
              <a:t>對於圖片資料的一些基本前處理方式和經驗。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zh-TW" altLang="en-US" sz="4000" b="0" dirty="0"/>
              <a:t>理解 </a:t>
            </a:r>
            <a:r>
              <a:rPr lang="en-US" altLang="zh-TW" sz="4000" b="0" dirty="0" err="1"/>
              <a:t>CoATNet</a:t>
            </a:r>
            <a:r>
              <a:rPr lang="en-US" altLang="zh-TW" sz="4000" b="0" dirty="0"/>
              <a:t> </a:t>
            </a:r>
            <a:r>
              <a:rPr lang="zh-TW" altLang="en-US" sz="4000" b="0" dirty="0"/>
              <a:t>並使用公開在 </a:t>
            </a:r>
            <a:r>
              <a:rPr lang="en-US" altLang="zh-TW" sz="4000" b="0" dirty="0"/>
              <a:t>github </a:t>
            </a:r>
            <a:r>
              <a:rPr lang="zh-TW" altLang="en-US" sz="4000" b="0" dirty="0"/>
              <a:t>的模型。將其套用在本次的任務上。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zh-TW" altLang="en-US" sz="4000" b="0" dirty="0"/>
              <a:t>設計實驗流程和程式</a:t>
            </a:r>
          </a:p>
          <a:p>
            <a:pPr marL="914400" indent="-914400">
              <a:spcAft>
                <a:spcPts val="1200"/>
              </a:spcAft>
              <a:buFont typeface="+mj-lt"/>
              <a:buAutoNum type="arabicPeriod"/>
            </a:pPr>
            <a:r>
              <a:rPr lang="zh-TW" altLang="en-US" sz="4000" b="0" dirty="0"/>
              <a:t>免費運算資源的使用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ICUP"/>
          <p:cNvSpPr txBox="1">
            <a:spLocks noGrp="1"/>
          </p:cNvSpPr>
          <p:nvPr>
            <p:ph type="title"/>
          </p:nvPr>
        </p:nvSpPr>
        <p:spPr>
          <a:xfrm>
            <a:off x="1206499" y="860019"/>
            <a:ext cx="21971000" cy="1433163"/>
          </a:xfrm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rPr lang="en-US" dirty="0"/>
              <a:t>Code available</a:t>
            </a:r>
            <a:endParaRPr dirty="0"/>
          </a:p>
        </p:txBody>
      </p:sp>
      <p:pic>
        <p:nvPicPr>
          <p:cNvPr id="3" name="圖片 2">
            <a:hlinkClick r:id="rId2"/>
            <a:extLst>
              <a:ext uri="{FF2B5EF4-FFF2-40B4-BE49-F238E27FC236}">
                <a16:creationId xmlns:a16="http://schemas.microsoft.com/office/drawing/2014/main" id="{76E4C341-74E1-45FC-B826-FEBE2574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93" y="2293182"/>
            <a:ext cx="16503213" cy="109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03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oblem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Problem statement</a:t>
            </a:r>
            <a:endParaRPr sz="900" spc="-18"/>
          </a:p>
        </p:txBody>
      </p:sp>
      <p:sp>
        <p:nvSpPr>
          <p:cNvPr id="156" name="我國農地範圍廣泛，但分佈破碎，造成收集資源的人力和時間成本極高，且農業領域相對缺乏AI技術，因此本實作將會把大量已收集並標住過的農作物進行分類和預測。"/>
          <p:cNvSpPr txBox="1">
            <a:spLocks noGrp="1"/>
          </p:cNvSpPr>
          <p:nvPr>
            <p:ph type="body" idx="21"/>
          </p:nvPr>
        </p:nvSpPr>
        <p:spPr>
          <a:xfrm>
            <a:off x="1206500" y="5080551"/>
            <a:ext cx="21971001" cy="38601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sz="4800" b="0"/>
            </a:lvl1pPr>
          </a:lstStyle>
          <a:p>
            <a:r>
              <a:t>我國農地範圍廣泛，但分佈破碎，造成收集資源的人力和時間成本極高，且農業領域相對缺乏AI技術，因此本實作將會把大量已收集並標住過的農作物進行分類和預測。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59" name="33種農作物（每種作物2000 ~ 3000 張）…"/>
          <p:cNvSpPr txBox="1"/>
          <p:nvPr/>
        </p:nvSpPr>
        <p:spPr>
          <a:xfrm>
            <a:off x="1206500" y="5080551"/>
            <a:ext cx="21971000" cy="386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33種農作物（每種作物2000 ~ 3000 張）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照片準心資訊（專家手動標注）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照片地點資訊（經緯度、鄉鎮）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62" name="準星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t>準星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6749D7-486E-4DB2-A31D-D6DD7344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848" y="1929251"/>
            <a:ext cx="15498304" cy="110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66" name="解析度、檔案大小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t>解析度、檔案大小</a:t>
            </a:r>
          </a:p>
        </p:txBody>
      </p:sp>
      <p:sp>
        <p:nvSpPr>
          <p:cNvPr id="167" name="矩形"/>
          <p:cNvSpPr/>
          <p:nvPr/>
        </p:nvSpPr>
        <p:spPr>
          <a:xfrm>
            <a:off x="2194916" y="7296517"/>
            <a:ext cx="6989366" cy="4919332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" name="Photo Size: 2.4MP…"/>
          <p:cNvSpPr txBox="1"/>
          <p:nvPr/>
        </p:nvSpPr>
        <p:spPr>
          <a:xfrm>
            <a:off x="2163166" y="8851913"/>
            <a:ext cx="7052866" cy="180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5500" b="1">
                <a:solidFill>
                  <a:srgbClr val="000000"/>
                </a:solidFill>
              </a:defRPr>
            </a:pPr>
            <a:r>
              <a:rPr dirty="0"/>
              <a:t>Photo Size: 2.4MP</a:t>
            </a:r>
          </a:p>
          <a:p>
            <a:pPr defTabSz="825500">
              <a:defRPr sz="5500" b="1">
                <a:solidFill>
                  <a:srgbClr val="000000"/>
                </a:solidFill>
              </a:defRPr>
            </a:pPr>
            <a:r>
              <a:rPr dirty="0"/>
              <a:t>Total: 170GB</a:t>
            </a:r>
          </a:p>
        </p:txBody>
      </p:sp>
      <p:sp>
        <p:nvSpPr>
          <p:cNvPr id="169" name="矩形"/>
          <p:cNvSpPr/>
          <p:nvPr/>
        </p:nvSpPr>
        <p:spPr>
          <a:xfrm>
            <a:off x="15326716" y="7296517"/>
            <a:ext cx="6989366" cy="4919332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0" name="Photo Size: 2MP…"/>
          <p:cNvSpPr txBox="1"/>
          <p:nvPr/>
        </p:nvSpPr>
        <p:spPr>
          <a:xfrm>
            <a:off x="15294966" y="8851913"/>
            <a:ext cx="7052866" cy="180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5500" b="1">
                <a:solidFill>
                  <a:srgbClr val="000000"/>
                </a:solidFill>
              </a:defRPr>
            </a:pPr>
            <a:r>
              <a:t>Photo Size: 2MP</a:t>
            </a:r>
          </a:p>
          <a:p>
            <a:pPr defTabSz="825500">
              <a:defRPr sz="5500" b="1">
                <a:solidFill>
                  <a:srgbClr val="000000"/>
                </a:solidFill>
              </a:defRPr>
            </a:pPr>
            <a:r>
              <a:t>Total: 32GB</a:t>
            </a:r>
          </a:p>
        </p:txBody>
      </p:sp>
      <p:sp>
        <p:nvSpPr>
          <p:cNvPr id="171" name="箭頭"/>
          <p:cNvSpPr/>
          <p:nvPr/>
        </p:nvSpPr>
        <p:spPr>
          <a:xfrm>
            <a:off x="10652099" y="9121182"/>
            <a:ext cx="32068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908157-9ECF-4E31-A3E3-7992D7AE7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99" y="190209"/>
            <a:ext cx="11504733" cy="70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rPr dirty="0"/>
              <a:t>Dataset</a:t>
            </a:r>
            <a:endParaRPr sz="900" spc="-18" dirty="0"/>
          </a:p>
        </p:txBody>
      </p:sp>
      <p:sp>
        <p:nvSpPr>
          <p:cNvPr id="174" name="亮度、色彩差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rPr lang="zh-TW" altLang="en-US" dirty="0"/>
              <a:t>統一輸入模型的圖片特徵大小</a:t>
            </a:r>
            <a:endParaRPr dirty="0"/>
          </a:p>
        </p:txBody>
      </p:sp>
      <p:sp>
        <p:nvSpPr>
          <p:cNvPr id="176" name="使用 torchvision.transforms.Normalize 對圖片進行 z-score normalization"/>
          <p:cNvSpPr txBox="1"/>
          <p:nvPr/>
        </p:nvSpPr>
        <p:spPr>
          <a:xfrm>
            <a:off x="1367506" y="7390901"/>
            <a:ext cx="1137970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CCACF8-5CCF-4242-B88E-99C083E0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996" y="2512663"/>
            <a:ext cx="9748435" cy="914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使用 torchvision.transforms.Normalize 對圖片進行 z-score normalization">
            <a:extLst>
              <a:ext uri="{FF2B5EF4-FFF2-40B4-BE49-F238E27FC236}">
                <a16:creationId xmlns:a16="http://schemas.microsoft.com/office/drawing/2014/main" id="{3E5D8A1B-203B-4998-8809-C5BEC47EFCFE}"/>
              </a:ext>
            </a:extLst>
          </p:cNvPr>
          <p:cNvSpPr txBox="1"/>
          <p:nvPr/>
        </p:nvSpPr>
        <p:spPr>
          <a:xfrm>
            <a:off x="1367506" y="4161585"/>
            <a:ext cx="11379704" cy="718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pPr>
              <a:spcAft>
                <a:spcPts val="1200"/>
              </a:spcAft>
            </a:pPr>
            <a:r>
              <a:rPr lang="zh-TW" altLang="en-US" dirty="0"/>
              <a:t>這部分有很多做法，主要就 </a:t>
            </a:r>
            <a:r>
              <a:rPr lang="en-US" altLang="zh-TW" dirty="0"/>
              <a:t>crop &amp; resize </a:t>
            </a:r>
            <a:r>
              <a:rPr lang="zh-TW" altLang="en-US" dirty="0"/>
              <a:t>兩種方式。</a:t>
            </a:r>
            <a:endParaRPr lang="en-US" altLang="zh-TW" dirty="0"/>
          </a:p>
          <a:p>
            <a:pPr marL="977900" indent="-6254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dirty="0"/>
              <a:t>C</a:t>
            </a:r>
            <a:r>
              <a:rPr lang="en-US" dirty="0"/>
              <a:t>rop</a:t>
            </a:r>
            <a:r>
              <a:rPr lang="en-US" altLang="zh-TW" dirty="0"/>
              <a:t>:</a:t>
            </a:r>
            <a:r>
              <a:rPr lang="en-US" dirty="0"/>
              <a:t> </a:t>
            </a:r>
            <a:r>
              <a:rPr lang="zh-TW" altLang="en-US" b="0" dirty="0"/>
              <a:t>是直接從照片中切固定大小，會保留照片部分原始資訊，但全局資訊會被忽略。</a:t>
            </a:r>
            <a:endParaRPr lang="en-US" altLang="zh-TW" b="0" dirty="0"/>
          </a:p>
          <a:p>
            <a:pPr marL="977900" indent="-6254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dirty="0"/>
              <a:t>Resize:</a:t>
            </a:r>
            <a:r>
              <a:rPr lang="zh-TW" altLang="en-US" dirty="0"/>
              <a:t> </a:t>
            </a:r>
            <a:r>
              <a:rPr lang="zh-TW" altLang="en-US" b="0" dirty="0"/>
              <a:t>是把照片強制壓縮 </a:t>
            </a:r>
            <a:r>
              <a:rPr lang="en-US" altLang="zh-TW" b="0" dirty="0"/>
              <a:t>or </a:t>
            </a:r>
            <a:r>
              <a:rPr lang="zh-TW" altLang="en-US" b="0" dirty="0"/>
              <a:t>放到到固定大小，照片資訊會被扭曲，但可以保留全局資訊。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74" name="亮度、色彩差異"/>
          <p:cNvSpPr txBox="1">
            <a:spLocks noGrp="1"/>
          </p:cNvSpPr>
          <p:nvPr>
            <p:ph type="body" idx="21"/>
          </p:nvPr>
        </p:nvSpPr>
        <p:spPr>
          <a:xfrm>
            <a:off x="1206500" y="2372962"/>
            <a:ext cx="3799453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rPr lang="zh-TW" altLang="en-US" dirty="0"/>
              <a:t>照片方向問題</a:t>
            </a:r>
            <a:endParaRPr dirty="0"/>
          </a:p>
        </p:txBody>
      </p:sp>
      <p:sp>
        <p:nvSpPr>
          <p:cNvPr id="176" name="使用 torchvision.transforms.Normalize 對圖片進行 z-score normalization"/>
          <p:cNvSpPr txBox="1"/>
          <p:nvPr/>
        </p:nvSpPr>
        <p:spPr>
          <a:xfrm>
            <a:off x="4630654" y="9066796"/>
            <a:ext cx="15556644" cy="264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 err="1"/>
              <a:t>使用</a:t>
            </a:r>
            <a:r>
              <a:rPr dirty="0"/>
              <a:t> </a:t>
            </a:r>
            <a:r>
              <a:rPr dirty="0" err="1"/>
              <a:t>torchvision.transforms</a:t>
            </a:r>
            <a:r>
              <a:rPr dirty="0"/>
              <a:t>.</a:t>
            </a:r>
            <a:r>
              <a:rPr lang="en-US" dirty="0"/>
              <a:t> </a:t>
            </a:r>
            <a:r>
              <a:rPr lang="en-US" dirty="0" err="1"/>
              <a:t>RandomRotation</a:t>
            </a:r>
            <a:r>
              <a:rPr lang="zh-TW" altLang="en-US" dirty="0"/>
              <a:t> 讓模型在訓練時，每個 </a:t>
            </a:r>
            <a:r>
              <a:rPr lang="en-US" altLang="zh-TW" dirty="0"/>
              <a:t>epoch </a:t>
            </a:r>
            <a:r>
              <a:rPr lang="zh-TW" altLang="en-US" dirty="0"/>
              <a:t>會隨機對圖片進行翻轉，以此增加圖片對不同方向的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2709A6-74BA-40F0-A1AF-7063DC89E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320" y="3133334"/>
            <a:ext cx="13853360" cy="507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231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Dataset</a:t>
            </a:r>
            <a:endParaRPr sz="900" spc="-18"/>
          </a:p>
        </p:txBody>
      </p:sp>
      <p:sp>
        <p:nvSpPr>
          <p:cNvPr id="174" name="亮度、色彩差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389853">
              <a:lnSpc>
                <a:spcPct val="80000"/>
              </a:lnSpc>
              <a:defRPr sz="4845" u="sng" spc="-96"/>
            </a:lvl1pPr>
          </a:lstStyle>
          <a:p>
            <a:r>
              <a:t>亮度、色彩差異</a:t>
            </a:r>
          </a:p>
        </p:txBody>
      </p:sp>
      <p:pic>
        <p:nvPicPr>
          <p:cNvPr id="175" name="XhXmoRjIYqBfyRAlvnINapDtHlYKIU4um2xk5EoE9X6v7RU5LKJbhhsvKbgxzqGEDEr9buRr5sIRfvSG33Llx4oq4Mnwr35T3vkFa5qJM9HR2Ojs_CGRJQbZwcAHwA3bETViGYSjacGQ55iPhnDrP135K-FfNqDd3QzT00RPxZQz7_7hCyvTR6TjKBNpmi85.png" descr="XhXmoRjIYqBfyRAlvnINapDtHlYKIU4um2xk5EoE9X6v7RU5LKJbhhsvKbgxzqGEDEr9buRr5sIRfvSG33Llx4oq4Mnwr35T3vkFa5qJM9HR2Ojs_CGRJQbZwcAHwA3bETViGYSjacGQ55iPhnDrP135K-FfNqDd3QzT00RPxZQz7_7hCyvTR6TjKBNpmi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60" y="4158601"/>
            <a:ext cx="11379704" cy="743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使用 torchvision.transforms.Normalize 對圖片進行 z-score normalization"/>
          <p:cNvSpPr txBox="1"/>
          <p:nvPr/>
        </p:nvSpPr>
        <p:spPr>
          <a:xfrm>
            <a:off x="12727764" y="5387369"/>
            <a:ext cx="11379704" cy="294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使用 torchvision.transforms.Normalize 對圖片進行 z-score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8726551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z="8700" spc="-174"/>
            </a:lvl1pPr>
          </a:lstStyle>
          <a:p>
            <a:r>
              <a:t>Method</a:t>
            </a:r>
            <a:endParaRPr sz="900" spc="-18"/>
          </a:p>
        </p:txBody>
      </p:sp>
      <p:sp>
        <p:nvSpPr>
          <p:cNvPr id="179" name="圓角矩形"/>
          <p:cNvSpPr/>
          <p:nvPr/>
        </p:nvSpPr>
        <p:spPr>
          <a:xfrm>
            <a:off x="1609889" y="3876045"/>
            <a:ext cx="2757115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Resize"/>
          <p:cNvSpPr txBox="1"/>
          <p:nvPr/>
        </p:nvSpPr>
        <p:spPr>
          <a:xfrm>
            <a:off x="2269500" y="4657767"/>
            <a:ext cx="1437894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Crop</a:t>
            </a:r>
            <a:endParaRPr dirty="0"/>
          </a:p>
        </p:txBody>
      </p:sp>
      <p:sp>
        <p:nvSpPr>
          <p:cNvPr id="181" name="Model Training"/>
          <p:cNvSpPr txBox="1"/>
          <p:nvPr/>
        </p:nvSpPr>
        <p:spPr>
          <a:xfrm>
            <a:off x="1206499" y="2412900"/>
            <a:ext cx="511699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Data processing</a:t>
            </a:r>
            <a:endParaRPr dirty="0"/>
          </a:p>
        </p:txBody>
      </p:sp>
      <p:sp>
        <p:nvSpPr>
          <p:cNvPr id="182" name="圓角矩形"/>
          <p:cNvSpPr/>
          <p:nvPr/>
        </p:nvSpPr>
        <p:spPr>
          <a:xfrm>
            <a:off x="12014679" y="3876045"/>
            <a:ext cx="4865061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3" name="RandomRotation"/>
          <p:cNvSpPr txBox="1"/>
          <p:nvPr/>
        </p:nvSpPr>
        <p:spPr>
          <a:xfrm>
            <a:off x="12080895" y="4637246"/>
            <a:ext cx="473263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 err="1"/>
              <a:t>RandomRotation</a:t>
            </a:r>
            <a:endParaRPr dirty="0"/>
          </a:p>
        </p:txBody>
      </p:sp>
      <p:sp>
        <p:nvSpPr>
          <p:cNvPr id="184" name="圓角矩形"/>
          <p:cNvSpPr/>
          <p:nvPr/>
        </p:nvSpPr>
        <p:spPr>
          <a:xfrm>
            <a:off x="6737803" y="3879868"/>
            <a:ext cx="2757116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Crop"/>
          <p:cNvSpPr txBox="1"/>
          <p:nvPr/>
        </p:nvSpPr>
        <p:spPr>
          <a:xfrm>
            <a:off x="7124102" y="4661590"/>
            <a:ext cx="1984518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Resize</a:t>
            </a:r>
          </a:p>
        </p:txBody>
      </p:sp>
      <p:sp>
        <p:nvSpPr>
          <p:cNvPr id="186" name="圓角矩形"/>
          <p:cNvSpPr/>
          <p:nvPr/>
        </p:nvSpPr>
        <p:spPr>
          <a:xfrm>
            <a:off x="19380677" y="3911830"/>
            <a:ext cx="3591726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CoAtNet"/>
          <p:cNvSpPr txBox="1"/>
          <p:nvPr/>
        </p:nvSpPr>
        <p:spPr>
          <a:xfrm>
            <a:off x="19779435" y="4695667"/>
            <a:ext cx="2874185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altLang="zh-TW" dirty="0"/>
              <a:t>Normalize</a:t>
            </a:r>
            <a:endParaRPr lang="en-US" dirty="0"/>
          </a:p>
        </p:txBody>
      </p:sp>
      <p:sp>
        <p:nvSpPr>
          <p:cNvPr id="188" name="箭頭"/>
          <p:cNvSpPr/>
          <p:nvPr/>
        </p:nvSpPr>
        <p:spPr>
          <a:xfrm>
            <a:off x="4632019" y="4406461"/>
            <a:ext cx="18358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箭頭"/>
          <p:cNvSpPr/>
          <p:nvPr/>
        </p:nvSpPr>
        <p:spPr>
          <a:xfrm>
            <a:off x="9787538" y="4406461"/>
            <a:ext cx="18358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箭頭"/>
          <p:cNvSpPr/>
          <p:nvPr/>
        </p:nvSpPr>
        <p:spPr>
          <a:xfrm>
            <a:off x="17212283" y="4406461"/>
            <a:ext cx="18358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TW" altLang="en-US"/>
          </a:p>
        </p:txBody>
      </p:sp>
      <p:sp>
        <p:nvSpPr>
          <p:cNvPr id="16" name="圓角矩形">
            <a:extLst>
              <a:ext uri="{FF2B5EF4-FFF2-40B4-BE49-F238E27FC236}">
                <a16:creationId xmlns:a16="http://schemas.microsoft.com/office/drawing/2014/main" id="{5B990E38-7C78-4CC5-A5E6-2197FAA83743}"/>
              </a:ext>
            </a:extLst>
          </p:cNvPr>
          <p:cNvSpPr/>
          <p:nvPr/>
        </p:nvSpPr>
        <p:spPr>
          <a:xfrm>
            <a:off x="10819582" y="8996239"/>
            <a:ext cx="3591726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4AC7EB-6F56-4CF7-9355-EAF032FB54A2}"/>
              </a:ext>
            </a:extLst>
          </p:cNvPr>
          <p:cNvSpPr txBox="1"/>
          <p:nvPr/>
        </p:nvSpPr>
        <p:spPr>
          <a:xfrm>
            <a:off x="10931024" y="9376826"/>
            <a:ext cx="336884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 err="1">
                <a:solidFill>
                  <a:srgbClr val="000000"/>
                </a:solidFill>
              </a:rPr>
              <a:t>CoAtNet</a:t>
            </a:r>
            <a:r>
              <a:rPr lang="en-US" altLang="zh-TW" dirty="0"/>
              <a:t> </a:t>
            </a:r>
            <a:r>
              <a:rPr lang="en-US" altLang="zh-TW" sz="4800" dirty="0">
                <a:solidFill>
                  <a:srgbClr val="000000"/>
                </a:solidFill>
              </a:rPr>
              <a:t>Model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19" name="箭頭">
            <a:extLst>
              <a:ext uri="{FF2B5EF4-FFF2-40B4-BE49-F238E27FC236}">
                <a16:creationId xmlns:a16="http://schemas.microsoft.com/office/drawing/2014/main" id="{28A8A459-13D7-4527-92F4-FE7D76CB2947}"/>
              </a:ext>
            </a:extLst>
          </p:cNvPr>
          <p:cNvSpPr/>
          <p:nvPr/>
        </p:nvSpPr>
        <p:spPr>
          <a:xfrm>
            <a:off x="8672895" y="9538567"/>
            <a:ext cx="18358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TW" altLang="en-US"/>
          </a:p>
        </p:txBody>
      </p:sp>
      <p:sp>
        <p:nvSpPr>
          <p:cNvPr id="20" name="Model Training">
            <a:extLst>
              <a:ext uri="{FF2B5EF4-FFF2-40B4-BE49-F238E27FC236}">
                <a16:creationId xmlns:a16="http://schemas.microsoft.com/office/drawing/2014/main" id="{C187F3BB-4FBF-4E86-A463-CFBCBC4416BB}"/>
              </a:ext>
            </a:extLst>
          </p:cNvPr>
          <p:cNvSpPr txBox="1"/>
          <p:nvPr/>
        </p:nvSpPr>
        <p:spPr>
          <a:xfrm>
            <a:off x="1206499" y="7346201"/>
            <a:ext cx="511699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1609303">
              <a:lnSpc>
                <a:spcPct val="80000"/>
              </a:lnSpc>
              <a:defRPr sz="5610" b="1" u="sng" spc="-112">
                <a:solidFill>
                  <a:srgbClr val="000000"/>
                </a:solidFill>
              </a:defRPr>
            </a:lvl1pPr>
          </a:lstStyle>
          <a:p>
            <a:r>
              <a:rPr dirty="0"/>
              <a:t>Model Training</a:t>
            </a:r>
          </a:p>
        </p:txBody>
      </p:sp>
      <p:sp>
        <p:nvSpPr>
          <p:cNvPr id="21" name="Resize">
            <a:extLst>
              <a:ext uri="{FF2B5EF4-FFF2-40B4-BE49-F238E27FC236}">
                <a16:creationId xmlns:a16="http://schemas.microsoft.com/office/drawing/2014/main" id="{C7CF93BA-3BAF-4924-90B0-5AD8FC8BC203}"/>
              </a:ext>
            </a:extLst>
          </p:cNvPr>
          <p:cNvSpPr txBox="1"/>
          <p:nvPr/>
        </p:nvSpPr>
        <p:spPr>
          <a:xfrm>
            <a:off x="2246255" y="5425157"/>
            <a:ext cx="1484382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690x690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size">
            <a:extLst>
              <a:ext uri="{FF2B5EF4-FFF2-40B4-BE49-F238E27FC236}">
                <a16:creationId xmlns:a16="http://schemas.microsoft.com/office/drawing/2014/main" id="{B4573667-1CF8-4E6C-A894-568C1E005230}"/>
              </a:ext>
            </a:extLst>
          </p:cNvPr>
          <p:cNvSpPr txBox="1"/>
          <p:nvPr/>
        </p:nvSpPr>
        <p:spPr>
          <a:xfrm>
            <a:off x="7366912" y="5424532"/>
            <a:ext cx="1484382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224x224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size">
            <a:extLst>
              <a:ext uri="{FF2B5EF4-FFF2-40B4-BE49-F238E27FC236}">
                <a16:creationId xmlns:a16="http://schemas.microsoft.com/office/drawing/2014/main" id="{DC2D2F65-1905-434D-AF51-CE3811999B35}"/>
              </a:ext>
            </a:extLst>
          </p:cNvPr>
          <p:cNvSpPr txBox="1"/>
          <p:nvPr/>
        </p:nvSpPr>
        <p:spPr>
          <a:xfrm>
            <a:off x="14123402" y="5424531"/>
            <a:ext cx="647614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90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°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size">
            <a:extLst>
              <a:ext uri="{FF2B5EF4-FFF2-40B4-BE49-F238E27FC236}">
                <a16:creationId xmlns:a16="http://schemas.microsoft.com/office/drawing/2014/main" id="{5E383C04-6CB5-48D3-8E71-F4EE538678B1}"/>
              </a:ext>
            </a:extLst>
          </p:cNvPr>
          <p:cNvSpPr txBox="1"/>
          <p:nvPr/>
        </p:nvSpPr>
        <p:spPr>
          <a:xfrm>
            <a:off x="20140689" y="5431266"/>
            <a:ext cx="2071701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 mean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SD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圓角矩形">
            <a:extLst>
              <a:ext uri="{FF2B5EF4-FFF2-40B4-BE49-F238E27FC236}">
                <a16:creationId xmlns:a16="http://schemas.microsoft.com/office/drawing/2014/main" id="{951CBC12-7215-48FE-BFA0-903757291466}"/>
              </a:ext>
            </a:extLst>
          </p:cNvPr>
          <p:cNvSpPr/>
          <p:nvPr/>
        </p:nvSpPr>
        <p:spPr>
          <a:xfrm>
            <a:off x="1609889" y="8639024"/>
            <a:ext cx="3591726" cy="1270001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1879D33-0E54-4E81-97D3-43A221BC35C9}"/>
              </a:ext>
            </a:extLst>
          </p:cNvPr>
          <p:cNvSpPr txBox="1"/>
          <p:nvPr/>
        </p:nvSpPr>
        <p:spPr>
          <a:xfrm>
            <a:off x="1721331" y="8858525"/>
            <a:ext cx="336884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Train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27" name="圓角矩形">
            <a:extLst>
              <a:ext uri="{FF2B5EF4-FFF2-40B4-BE49-F238E27FC236}">
                <a16:creationId xmlns:a16="http://schemas.microsoft.com/office/drawing/2014/main" id="{49B340B5-5877-4E3D-A426-CB837D08DB5C}"/>
              </a:ext>
            </a:extLst>
          </p:cNvPr>
          <p:cNvSpPr/>
          <p:nvPr/>
        </p:nvSpPr>
        <p:spPr>
          <a:xfrm>
            <a:off x="1609889" y="10252602"/>
            <a:ext cx="3591726" cy="1270001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B0D3F72-130C-4B8E-83AD-254BACC49BE4}"/>
              </a:ext>
            </a:extLst>
          </p:cNvPr>
          <p:cNvSpPr txBox="1"/>
          <p:nvPr/>
        </p:nvSpPr>
        <p:spPr>
          <a:xfrm>
            <a:off x="1721331" y="10472103"/>
            <a:ext cx="336884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Val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29" name="圓角矩形">
            <a:extLst>
              <a:ext uri="{FF2B5EF4-FFF2-40B4-BE49-F238E27FC236}">
                <a16:creationId xmlns:a16="http://schemas.microsoft.com/office/drawing/2014/main" id="{FFABD28F-18E8-4E9B-BDA8-7691137064F4}"/>
              </a:ext>
            </a:extLst>
          </p:cNvPr>
          <p:cNvSpPr/>
          <p:nvPr/>
        </p:nvSpPr>
        <p:spPr>
          <a:xfrm>
            <a:off x="1609889" y="11846831"/>
            <a:ext cx="3591726" cy="1270001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0E7726C-981D-4756-9E3E-D4DD72C197EF}"/>
              </a:ext>
            </a:extLst>
          </p:cNvPr>
          <p:cNvSpPr txBox="1"/>
          <p:nvPr/>
        </p:nvSpPr>
        <p:spPr>
          <a:xfrm>
            <a:off x="1721331" y="12066332"/>
            <a:ext cx="336884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Test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31" name="Resize">
            <a:extLst>
              <a:ext uri="{FF2B5EF4-FFF2-40B4-BE49-F238E27FC236}">
                <a16:creationId xmlns:a16="http://schemas.microsoft.com/office/drawing/2014/main" id="{6B0A91E9-1BA3-43A6-9C5A-5213E892870C}"/>
              </a:ext>
            </a:extLst>
          </p:cNvPr>
          <p:cNvSpPr txBox="1"/>
          <p:nvPr/>
        </p:nvSpPr>
        <p:spPr>
          <a:xfrm>
            <a:off x="5547416" y="9048176"/>
            <a:ext cx="206466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70%(62648)</a:t>
            </a:r>
            <a:endParaRPr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Resize">
            <a:extLst>
              <a:ext uri="{FF2B5EF4-FFF2-40B4-BE49-F238E27FC236}">
                <a16:creationId xmlns:a16="http://schemas.microsoft.com/office/drawing/2014/main" id="{64338506-C41D-4B72-AF9A-3679D4B84878}"/>
              </a:ext>
            </a:extLst>
          </p:cNvPr>
          <p:cNvSpPr txBox="1"/>
          <p:nvPr/>
        </p:nvSpPr>
        <p:spPr>
          <a:xfrm>
            <a:off x="5535723" y="10642405"/>
            <a:ext cx="186429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10%(8953)</a:t>
            </a:r>
            <a:endParaRPr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Resize">
            <a:extLst>
              <a:ext uri="{FF2B5EF4-FFF2-40B4-BE49-F238E27FC236}">
                <a16:creationId xmlns:a16="http://schemas.microsoft.com/office/drawing/2014/main" id="{5CAA94FA-F1EB-4B81-8C82-9E3B4336C621}"/>
              </a:ext>
            </a:extLst>
          </p:cNvPr>
          <p:cNvSpPr txBox="1"/>
          <p:nvPr/>
        </p:nvSpPr>
        <p:spPr>
          <a:xfrm>
            <a:off x="5535723" y="12236634"/>
            <a:ext cx="206466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20%(17900)</a:t>
            </a:r>
            <a:endParaRPr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右大括弧 6">
            <a:extLst>
              <a:ext uri="{FF2B5EF4-FFF2-40B4-BE49-F238E27FC236}">
                <a16:creationId xmlns:a16="http://schemas.microsoft.com/office/drawing/2014/main" id="{61857DA2-CB69-46AA-B84F-75300090C478}"/>
              </a:ext>
            </a:extLst>
          </p:cNvPr>
          <p:cNvSpPr/>
          <p:nvPr/>
        </p:nvSpPr>
        <p:spPr>
          <a:xfrm>
            <a:off x="7723527" y="8858525"/>
            <a:ext cx="377736" cy="2664078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箭頭">
            <a:extLst>
              <a:ext uri="{FF2B5EF4-FFF2-40B4-BE49-F238E27FC236}">
                <a16:creationId xmlns:a16="http://schemas.microsoft.com/office/drawing/2014/main" id="{F2E29046-E4EB-4256-B888-8DE095DA1D15}"/>
              </a:ext>
            </a:extLst>
          </p:cNvPr>
          <p:cNvSpPr/>
          <p:nvPr/>
        </p:nvSpPr>
        <p:spPr>
          <a:xfrm>
            <a:off x="8672895" y="11819883"/>
            <a:ext cx="1020897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TW" altLang="en-US"/>
          </a:p>
        </p:txBody>
      </p:sp>
      <p:sp>
        <p:nvSpPr>
          <p:cNvPr id="41" name="圓角矩形">
            <a:extLst>
              <a:ext uri="{FF2B5EF4-FFF2-40B4-BE49-F238E27FC236}">
                <a16:creationId xmlns:a16="http://schemas.microsoft.com/office/drawing/2014/main" id="{5ED88AFD-E595-4155-B4B2-08E37AC61C10}"/>
              </a:ext>
            </a:extLst>
          </p:cNvPr>
          <p:cNvSpPr/>
          <p:nvPr/>
        </p:nvSpPr>
        <p:spPr>
          <a:xfrm>
            <a:off x="19804325" y="10981289"/>
            <a:ext cx="3591726" cy="2330834"/>
          </a:xfrm>
          <a:prstGeom prst="roundRect">
            <a:avLst>
              <a:gd name="adj" fmla="val 817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24237C0-1F4C-4C19-B642-BBFC57A5702D}"/>
              </a:ext>
            </a:extLst>
          </p:cNvPr>
          <p:cNvSpPr txBox="1"/>
          <p:nvPr/>
        </p:nvSpPr>
        <p:spPr>
          <a:xfrm>
            <a:off x="19949095" y="11768496"/>
            <a:ext cx="336884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</a:rPr>
              <a:t>Evaluation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sp>
        <p:nvSpPr>
          <p:cNvPr id="43" name="Resize">
            <a:extLst>
              <a:ext uri="{FF2B5EF4-FFF2-40B4-BE49-F238E27FC236}">
                <a16:creationId xmlns:a16="http://schemas.microsoft.com/office/drawing/2014/main" id="{C8A49AC5-19EF-425E-92CA-2EE27C63CC46}"/>
              </a:ext>
            </a:extLst>
          </p:cNvPr>
          <p:cNvSpPr txBox="1"/>
          <p:nvPr/>
        </p:nvSpPr>
        <p:spPr>
          <a:xfrm>
            <a:off x="19999589" y="12599493"/>
            <a:ext cx="3201197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Weighted Precision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2626C0A-2C62-4F32-9962-07111C03CEA7}"/>
              </a:ext>
            </a:extLst>
          </p:cNvPr>
          <p:cNvSpPr txBox="1"/>
          <p:nvPr/>
        </p:nvSpPr>
        <p:spPr>
          <a:xfrm>
            <a:off x="14503068" y="8685627"/>
            <a:ext cx="39765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B</a:t>
            </a:r>
            <a:r>
              <a:rPr lang="zh-TW" altLang="en-US" b="1" dirty="0">
                <a:solidFill>
                  <a:srgbClr val="EDA55D"/>
                </a:solidFill>
              </a:rPr>
              <a:t>atch size</a:t>
            </a:r>
            <a:r>
              <a:rPr lang="en-US" altLang="zh-TW" dirty="0">
                <a:solidFill>
                  <a:srgbClr val="EDA55D"/>
                </a:solidFill>
              </a:rPr>
              <a:t>: 24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EBE209C-7861-400B-AC76-59928A00D2E3}"/>
              </a:ext>
            </a:extLst>
          </p:cNvPr>
          <p:cNvSpPr txBox="1"/>
          <p:nvPr/>
        </p:nvSpPr>
        <p:spPr>
          <a:xfrm>
            <a:off x="14503068" y="9232593"/>
            <a:ext cx="4727825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Learning rate</a:t>
            </a:r>
            <a:r>
              <a:rPr lang="en-US" altLang="zh-TW" dirty="0">
                <a:solidFill>
                  <a:srgbClr val="EDA55D"/>
                </a:solidFill>
              </a:rPr>
              <a:t>: 0.001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B238FF4-BBF9-4010-A0B4-C051A2B1EFC3}"/>
              </a:ext>
            </a:extLst>
          </p:cNvPr>
          <p:cNvSpPr txBox="1"/>
          <p:nvPr/>
        </p:nvSpPr>
        <p:spPr>
          <a:xfrm>
            <a:off x="14503068" y="9817368"/>
            <a:ext cx="2903521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Epoch</a:t>
            </a:r>
            <a:r>
              <a:rPr lang="en-US" altLang="zh-TW" dirty="0">
                <a:solidFill>
                  <a:srgbClr val="EDA55D"/>
                </a:solidFill>
              </a:rPr>
              <a:t>: 40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495732E-89BF-4190-8C89-CBEBD47A2953}"/>
              </a:ext>
            </a:extLst>
          </p:cNvPr>
          <p:cNvSpPr txBox="1"/>
          <p:nvPr/>
        </p:nvSpPr>
        <p:spPr>
          <a:xfrm>
            <a:off x="14503068" y="10364334"/>
            <a:ext cx="435912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Loss</a:t>
            </a:r>
            <a:r>
              <a:rPr lang="en-US" altLang="zh-TW" dirty="0">
                <a:solidFill>
                  <a:srgbClr val="EDA55D"/>
                </a:solidFill>
              </a:rPr>
              <a:t>: </a:t>
            </a:r>
            <a:r>
              <a:rPr lang="en-US" altLang="zh-TW" dirty="0" err="1">
                <a:solidFill>
                  <a:srgbClr val="EDA55D"/>
                </a:solidFill>
              </a:rPr>
              <a:t>CrossEntropy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ED79B78-6C88-4F49-B14D-D48AF3C3552D}"/>
              </a:ext>
            </a:extLst>
          </p:cNvPr>
          <p:cNvSpPr txBox="1"/>
          <p:nvPr/>
        </p:nvSpPr>
        <p:spPr>
          <a:xfrm>
            <a:off x="14522750" y="10946486"/>
            <a:ext cx="435912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TW" b="1" dirty="0">
                <a:solidFill>
                  <a:srgbClr val="EDA55D"/>
                </a:solidFill>
              </a:rPr>
              <a:t>Optimizer</a:t>
            </a:r>
            <a:r>
              <a:rPr lang="en-US" altLang="zh-TW" dirty="0">
                <a:solidFill>
                  <a:srgbClr val="EDA55D"/>
                </a:solidFill>
              </a:rPr>
              <a:t>: </a:t>
            </a:r>
            <a:r>
              <a:rPr lang="en-US" altLang="zh-TW" b="0" i="0" dirty="0" err="1">
                <a:solidFill>
                  <a:srgbClr val="FFA657"/>
                </a:solidFill>
                <a:effectLst/>
                <a:latin typeface="ui-monospace"/>
              </a:rPr>
              <a:t>AdamW</a:t>
            </a:r>
            <a:endParaRPr lang="zh-TW" altLang="en-US" dirty="0">
              <a:solidFill>
                <a:srgbClr val="EDA55D"/>
              </a:solidFill>
            </a:endParaRPr>
          </a:p>
        </p:txBody>
      </p:sp>
      <p:sp>
        <p:nvSpPr>
          <p:cNvPr id="50" name="箭頭">
            <a:extLst>
              <a:ext uri="{FF2B5EF4-FFF2-40B4-BE49-F238E27FC236}">
                <a16:creationId xmlns:a16="http://schemas.microsoft.com/office/drawing/2014/main" id="{7A7DA37B-1A51-4E2A-BA35-10E83A11AB18}"/>
              </a:ext>
            </a:extLst>
          </p:cNvPr>
          <p:cNvSpPr/>
          <p:nvPr/>
        </p:nvSpPr>
        <p:spPr>
          <a:xfrm rot="2182703">
            <a:off x="18556510" y="9987818"/>
            <a:ext cx="133791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TW" alt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347</Words>
  <Application>Microsoft Office PowerPoint</Application>
  <PresentationFormat>自訂</PresentationFormat>
  <Paragraphs>78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Helvetica Neue</vt:lpstr>
      <vt:lpstr>Helvetica Neue Medium</vt:lpstr>
      <vt:lpstr>Times Roman</vt:lpstr>
      <vt:lpstr>ui-monospace</vt:lpstr>
      <vt:lpstr>Arial</vt:lpstr>
      <vt:lpstr>Cambria Math</vt:lpstr>
      <vt:lpstr>Helvetica</vt:lpstr>
      <vt:lpstr>21_BasicWhite</vt:lpstr>
      <vt:lpstr>ＡＩ作物影像辨識</vt:lpstr>
      <vt:lpstr>Problem statement</vt:lpstr>
      <vt:lpstr>Dataset</vt:lpstr>
      <vt:lpstr>Dataset</vt:lpstr>
      <vt:lpstr>Dataset</vt:lpstr>
      <vt:lpstr>Dataset</vt:lpstr>
      <vt:lpstr>Dataset</vt:lpstr>
      <vt:lpstr>Dataset</vt:lpstr>
      <vt:lpstr>Method</vt:lpstr>
      <vt:lpstr>CoAtNet Model</vt:lpstr>
      <vt:lpstr>Method</vt:lpstr>
      <vt:lpstr>Experiment</vt:lpstr>
      <vt:lpstr>Experiment</vt:lpstr>
      <vt:lpstr>AICUP</vt:lpstr>
      <vt:lpstr>Code available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ＡＩ作物影像辨識</dc:title>
  <cp:lastModifiedBy>彥南 何</cp:lastModifiedBy>
  <cp:revision>12</cp:revision>
  <dcterms:modified xsi:type="dcterms:W3CDTF">2023-01-14T12:40:23Z</dcterms:modified>
</cp:coreProperties>
</file>